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6" r:id="rId11"/>
    <p:sldId id="265" r:id="rId12"/>
    <p:sldId id="269" r:id="rId13"/>
    <p:sldId id="267" r:id="rId14"/>
    <p:sldId id="268" r:id="rId15"/>
    <p:sldId id="272" r:id="rId16"/>
    <p:sldId id="273" r:id="rId17"/>
    <p:sldId id="270" r:id="rId18"/>
    <p:sldId id="271" r:id="rId19"/>
    <p:sldId id="278" r:id="rId20"/>
    <p:sldId id="280" r:id="rId21"/>
    <p:sldId id="281" r:id="rId22"/>
    <p:sldId id="274" r:id="rId23"/>
    <p:sldId id="275" r:id="rId24"/>
    <p:sldId id="276" r:id="rId25"/>
    <p:sldId id="277" r:id="rId26"/>
    <p:sldId id="279" r:id="rId2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25"/>
    <a:srgbClr val="0000E0"/>
    <a:srgbClr val="7B0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0929"/>
  </p:normalViewPr>
  <p:slideViewPr>
    <p:cSldViewPr>
      <p:cViewPr varScale="1">
        <p:scale>
          <a:sx n="121" d="100"/>
          <a:sy n="121" d="100"/>
        </p:scale>
        <p:origin x="11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080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241144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04800"/>
            <a:ext cx="19812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7912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9050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905000"/>
            <a:ext cx="3810000" cy="4114800"/>
          </a:xfrm>
        </p:spPr>
        <p:txBody>
          <a:bodyPr/>
          <a:lstStyle/>
          <a:p>
            <a:r>
              <a:rPr lang="en-US"/>
              <a:t>Click icon to add online image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428750"/>
            <a:ext cx="9132888" cy="74613"/>
          </a:xfrm>
          <a:prstGeom prst="rect">
            <a:avLst/>
          </a:prstGeom>
          <a:gradFill rotWithShape="0">
            <a:gsLst>
              <a:gs pos="0">
                <a:srgbClr val="790015">
                  <a:gamma/>
                  <a:shade val="40000"/>
                  <a:invGamma/>
                </a:srgbClr>
              </a:gs>
              <a:gs pos="50000">
                <a:srgbClr val="790015"/>
              </a:gs>
              <a:gs pos="100000">
                <a:srgbClr val="790015">
                  <a:gamma/>
                  <a:shade val="40000"/>
                  <a:invGamma/>
                </a:srgbClr>
              </a:gs>
            </a:gsLst>
            <a:lin ang="0" scaled="1"/>
          </a:gradFill>
          <a:ln w="12700">
            <a:noFill/>
            <a:miter lim="800000"/>
            <a:headEnd/>
            <a:tailEnd/>
          </a:ln>
          <a:effectLst/>
        </p:spPr>
        <p:txBody>
          <a:bodyPr wrap="none" anchor="ctr">
            <a:prstTxWarp prst="textNoShape">
              <a:avLst/>
            </a:prstTxWarp>
          </a:bodyPr>
          <a:lstStyle/>
          <a:p>
            <a:endParaRPr lang="en-US"/>
          </a:p>
        </p:txBody>
      </p:sp>
      <p:sp>
        <p:nvSpPr>
          <p:cNvPr id="1027" name="Rectangle 3"/>
          <p:cNvSpPr>
            <a:spLocks noChangeArrowheads="1"/>
          </p:cNvSpPr>
          <p:nvPr/>
        </p:nvSpPr>
        <p:spPr bwMode="auto">
          <a:xfrm>
            <a:off x="0" y="1543050"/>
            <a:ext cx="9132888" cy="38100"/>
          </a:xfrm>
          <a:prstGeom prst="rect">
            <a:avLst/>
          </a:prstGeom>
          <a:gradFill rotWithShape="0">
            <a:gsLst>
              <a:gs pos="0">
                <a:srgbClr val="474747">
                  <a:gamma/>
                  <a:shade val="29804"/>
                  <a:invGamma/>
                </a:srgbClr>
              </a:gs>
              <a:gs pos="50000">
                <a:srgbClr val="474747"/>
              </a:gs>
              <a:gs pos="100000">
                <a:srgbClr val="474747">
                  <a:gamma/>
                  <a:shade val="29804"/>
                  <a:invGamma/>
                </a:srgbClr>
              </a:gs>
            </a:gsLst>
            <a:lin ang="0" scaled="1"/>
          </a:gradFill>
          <a:ln w="12700">
            <a:noFill/>
            <a:miter lim="800000"/>
            <a:headEnd/>
            <a:tailEnd/>
          </a:ln>
          <a:effectLst/>
        </p:spPr>
        <p:txBody>
          <a:bodyPr wrap="none" anchor="ctr">
            <a:prstTxWarp prst="textNoShape">
              <a:avLst/>
            </a:prstTxWarp>
          </a:bodyPr>
          <a:lstStyle/>
          <a:p>
            <a:endParaRPr lang="en-US"/>
          </a:p>
        </p:txBody>
      </p:sp>
      <p:sp>
        <p:nvSpPr>
          <p:cNvPr id="1028" name="Rectangle 4"/>
          <p:cNvSpPr>
            <a:spLocks noChangeArrowheads="1"/>
          </p:cNvSpPr>
          <p:nvPr/>
        </p:nvSpPr>
        <p:spPr bwMode="auto">
          <a:xfrm>
            <a:off x="685800" y="228600"/>
            <a:ext cx="7772400" cy="11430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1030" name="Rectangle 6"/>
          <p:cNvSpPr>
            <a:spLocks noGrp="1" noChangeArrowheads="1"/>
          </p:cNvSpPr>
          <p:nvPr>
            <p:ph type="title"/>
          </p:nvPr>
        </p:nvSpPr>
        <p:spPr bwMode="auto">
          <a:xfrm>
            <a:off x="609600" y="304800"/>
            <a:ext cx="7772400" cy="11430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762000" y="1905000"/>
            <a:ext cx="77724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p:cNvSpPr txBox="1"/>
          <p:nvPr/>
        </p:nvSpPr>
        <p:spPr>
          <a:xfrm>
            <a:off x="8458200" y="6248400"/>
            <a:ext cx="560821" cy="461665"/>
          </a:xfrm>
          <a:prstGeom prst="rect">
            <a:avLst/>
          </a:prstGeom>
          <a:noFill/>
        </p:spPr>
        <p:txBody>
          <a:bodyPr wrap="none" rtlCol="0">
            <a:spAutoFit/>
          </a:bodyPr>
          <a:lstStyle/>
          <a:p>
            <a:fld id="{05CE2D6F-9551-8843-9AF1-93D969C372E4}" type="slidenum">
              <a:rPr lang="en-US" smtClean="0"/>
              <a:t>‹#›</a:t>
            </a:fld>
            <a:endParaRPr lang="en-US" dirty="0"/>
          </a:p>
        </p:txBody>
      </p:sp>
      <p:pic>
        <p:nvPicPr>
          <p:cNvPr id="2" name="Picture 1" descr="ECE logo.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257438"/>
            <a:ext cx="4191000" cy="6005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rgbClr val="790015"/>
          </a:solidFill>
          <a:latin typeface="+mj-lt"/>
          <a:ea typeface="+mj-ea"/>
          <a:cs typeface="+mj-cs"/>
        </a:defRPr>
      </a:lvl1pPr>
      <a:lvl2pPr algn="ctr" rtl="0" eaLnBrk="1" fontAlgn="base" hangingPunct="1">
        <a:spcBef>
          <a:spcPct val="0"/>
        </a:spcBef>
        <a:spcAft>
          <a:spcPct val="0"/>
        </a:spcAft>
        <a:defRPr sz="4400">
          <a:solidFill>
            <a:srgbClr val="790015"/>
          </a:solidFill>
          <a:latin typeface="Helvetica" charset="0"/>
        </a:defRPr>
      </a:lvl2pPr>
      <a:lvl3pPr algn="ctr" rtl="0" eaLnBrk="1" fontAlgn="base" hangingPunct="1">
        <a:spcBef>
          <a:spcPct val="0"/>
        </a:spcBef>
        <a:spcAft>
          <a:spcPct val="0"/>
        </a:spcAft>
        <a:defRPr sz="4400">
          <a:solidFill>
            <a:srgbClr val="790015"/>
          </a:solidFill>
          <a:latin typeface="Helvetica" charset="0"/>
        </a:defRPr>
      </a:lvl3pPr>
      <a:lvl4pPr algn="ctr" rtl="0" eaLnBrk="1" fontAlgn="base" hangingPunct="1">
        <a:spcBef>
          <a:spcPct val="0"/>
        </a:spcBef>
        <a:spcAft>
          <a:spcPct val="0"/>
        </a:spcAft>
        <a:defRPr sz="4400">
          <a:solidFill>
            <a:srgbClr val="790015"/>
          </a:solidFill>
          <a:latin typeface="Helvetica" charset="0"/>
        </a:defRPr>
      </a:lvl4pPr>
      <a:lvl5pPr algn="ctr" rtl="0" eaLnBrk="1" fontAlgn="base" hangingPunct="1">
        <a:spcBef>
          <a:spcPct val="0"/>
        </a:spcBef>
        <a:spcAft>
          <a:spcPct val="0"/>
        </a:spcAft>
        <a:defRPr sz="4400">
          <a:solidFill>
            <a:srgbClr val="790015"/>
          </a:solidFill>
          <a:latin typeface="Helvetica" charset="0"/>
        </a:defRPr>
      </a:lvl5pPr>
      <a:lvl6pPr marL="457200" algn="ctr" rtl="0" eaLnBrk="1" fontAlgn="base" hangingPunct="1">
        <a:spcBef>
          <a:spcPct val="0"/>
        </a:spcBef>
        <a:spcAft>
          <a:spcPct val="0"/>
        </a:spcAft>
        <a:defRPr sz="4400">
          <a:solidFill>
            <a:srgbClr val="790015"/>
          </a:solidFill>
          <a:latin typeface="Helvetica" charset="0"/>
        </a:defRPr>
      </a:lvl6pPr>
      <a:lvl7pPr marL="914400" algn="ctr" rtl="0" eaLnBrk="1" fontAlgn="base" hangingPunct="1">
        <a:spcBef>
          <a:spcPct val="0"/>
        </a:spcBef>
        <a:spcAft>
          <a:spcPct val="0"/>
        </a:spcAft>
        <a:defRPr sz="4400">
          <a:solidFill>
            <a:srgbClr val="790015"/>
          </a:solidFill>
          <a:latin typeface="Helvetica" charset="0"/>
        </a:defRPr>
      </a:lvl7pPr>
      <a:lvl8pPr marL="1371600" algn="ctr" rtl="0" eaLnBrk="1" fontAlgn="base" hangingPunct="1">
        <a:spcBef>
          <a:spcPct val="0"/>
        </a:spcBef>
        <a:spcAft>
          <a:spcPct val="0"/>
        </a:spcAft>
        <a:defRPr sz="4400">
          <a:solidFill>
            <a:srgbClr val="790015"/>
          </a:solidFill>
          <a:latin typeface="Helvetica" charset="0"/>
        </a:defRPr>
      </a:lvl8pPr>
      <a:lvl9pPr marL="1828800" algn="ctr" rtl="0" eaLnBrk="1" fontAlgn="base" hangingPunct="1">
        <a:spcBef>
          <a:spcPct val="0"/>
        </a:spcBef>
        <a:spcAft>
          <a:spcPct val="0"/>
        </a:spcAft>
        <a:defRPr sz="4400">
          <a:solidFill>
            <a:srgbClr val="790015"/>
          </a:solidFill>
          <a:latin typeface="Helvetica" charset="0"/>
        </a:defRPr>
      </a:lvl9pPr>
    </p:titleStyle>
    <p:bodyStyle>
      <a:lvl1pPr marL="342900" indent="-342900" algn="l" rtl="0" eaLnBrk="1" fontAlgn="base" hangingPunct="1">
        <a:spcBef>
          <a:spcPct val="20000"/>
        </a:spcBef>
        <a:spcAft>
          <a:spcPct val="0"/>
        </a:spcAft>
        <a:buClr>
          <a:srgbClr val="037C03"/>
        </a:buClr>
        <a:buSzPct val="75000"/>
        <a:buFont typeface="Monotype Sorts"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100000"/>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lr>
          <a:srgbClr val="037C03"/>
        </a:buClr>
        <a:buSzPct val="65000"/>
        <a:buFont typeface="Monotype Sorts" charset="2"/>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accent1"/>
        </a:buClr>
        <a:buSzPct val="100000"/>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lr>
          <a:schemeClr val="accent1"/>
        </a:buClr>
        <a:buSzPct val="100000"/>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lr>
          <a:schemeClr val="accent1"/>
        </a:buClr>
        <a:buSzPct val="100000"/>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lr>
          <a:schemeClr val="accent1"/>
        </a:buClr>
        <a:buSzPct val="100000"/>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lr>
          <a:schemeClr val="accent1"/>
        </a:buClr>
        <a:buSzPct val="100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ACADEMIC MISCONDUCT</a:t>
            </a:r>
          </a:p>
        </p:txBody>
      </p:sp>
      <p:sp>
        <p:nvSpPr>
          <p:cNvPr id="6" name="Subtitle 5"/>
          <p:cNvSpPr>
            <a:spLocks noGrp="1"/>
          </p:cNvSpPr>
          <p:nvPr>
            <p:ph type="subTitle" idx="1"/>
          </p:nvPr>
        </p:nvSpPr>
        <p:spPr/>
        <p:txBody>
          <a:bodyPr/>
          <a:lstStyle/>
          <a:p>
            <a:r>
              <a:rPr lang="en-US" dirty="0"/>
              <a:t>Don’t do it!</a:t>
            </a:r>
          </a:p>
        </p:txBody>
      </p:sp>
      <p:sp>
        <p:nvSpPr>
          <p:cNvPr id="57363" name="Rectangle 19"/>
          <p:cNvSpPr>
            <a:spLocks noChangeArrowheads="1"/>
          </p:cNvSpPr>
          <p:nvPr/>
        </p:nvSpPr>
        <p:spPr bwMode="auto">
          <a:xfrm>
            <a:off x="3576638" y="2657475"/>
            <a:ext cx="9144000" cy="0"/>
          </a:xfrm>
          <a:prstGeom prst="rect">
            <a:avLst/>
          </a:prstGeom>
          <a:noFill/>
          <a:ln w="12700">
            <a:noFill/>
            <a:miter lim="800000"/>
            <a:headEnd/>
            <a:tailEnd/>
          </a:ln>
          <a:effectLst/>
        </p:spPr>
        <p:txBody>
          <a:bodyPr>
            <a:prstTxWarp prst="textNoShape">
              <a:avLst/>
            </a:prstTxWarp>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B50947-BA12-EF4C-86F4-2E681551B6B9}"/>
              </a:ext>
            </a:extLst>
          </p:cNvPr>
          <p:cNvSpPr>
            <a:spLocks noGrp="1"/>
          </p:cNvSpPr>
          <p:nvPr>
            <p:ph type="title"/>
          </p:nvPr>
        </p:nvSpPr>
        <p:spPr/>
        <p:txBody>
          <a:bodyPr/>
          <a:lstStyle/>
          <a:p>
            <a:r>
              <a:rPr lang="en-US" dirty="0"/>
              <a:t>Do not even plagiarize yourself</a:t>
            </a:r>
          </a:p>
        </p:txBody>
      </p:sp>
      <p:sp>
        <p:nvSpPr>
          <p:cNvPr id="3" name="Content Placeholder 2">
            <a:extLst>
              <a:ext uri="{FF2B5EF4-FFF2-40B4-BE49-F238E27FC236}">
                <a16:creationId xmlns:a16="http://schemas.microsoft.com/office/drawing/2014/main" xmlns="" id="{8292D60C-A36C-AF45-874C-95C4E43D13D6}"/>
              </a:ext>
            </a:extLst>
          </p:cNvPr>
          <p:cNvSpPr>
            <a:spLocks noGrp="1"/>
          </p:cNvSpPr>
          <p:nvPr>
            <p:ph idx="1"/>
          </p:nvPr>
        </p:nvSpPr>
        <p:spPr/>
        <p:txBody>
          <a:bodyPr/>
          <a:lstStyle/>
          <a:p>
            <a:r>
              <a:rPr lang="en-US" dirty="0"/>
              <a:t>That’s the same as resubmitting the same work for multiple assignments</a:t>
            </a:r>
          </a:p>
        </p:txBody>
      </p:sp>
    </p:spTree>
    <p:extLst>
      <p:ext uri="{BB962C8B-B14F-4D97-AF65-F5344CB8AC3E}">
        <p14:creationId xmlns:p14="http://schemas.microsoft.com/office/powerpoint/2010/main" val="63896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D43CD3-F37A-2D49-A81D-69A9829685C6}"/>
              </a:ext>
            </a:extLst>
          </p:cNvPr>
          <p:cNvSpPr>
            <a:spLocks noGrp="1"/>
          </p:cNvSpPr>
          <p:nvPr>
            <p:ph type="title"/>
          </p:nvPr>
        </p:nvSpPr>
        <p:spPr/>
        <p:txBody>
          <a:bodyPr/>
          <a:lstStyle/>
          <a:p>
            <a:r>
              <a:rPr lang="en-US" dirty="0" err="1"/>
              <a:t>Plagarism</a:t>
            </a:r>
            <a:endParaRPr lang="en-US" dirty="0"/>
          </a:p>
        </p:txBody>
      </p:sp>
      <p:pic>
        <p:nvPicPr>
          <p:cNvPr id="4" name="Content Placeholder 3">
            <a:extLst>
              <a:ext uri="{FF2B5EF4-FFF2-40B4-BE49-F238E27FC236}">
                <a16:creationId xmlns:a16="http://schemas.microsoft.com/office/drawing/2014/main" xmlns="" id="{FBEA17E7-59EC-7545-8C4B-0E5E4BC7D399}"/>
              </a:ext>
            </a:extLst>
          </p:cNvPr>
          <p:cNvPicPr>
            <a:picLocks noGrp="1" noChangeAspect="1"/>
          </p:cNvPicPr>
          <p:nvPr>
            <p:ph idx="1"/>
          </p:nvPr>
        </p:nvPicPr>
        <p:blipFill>
          <a:blip r:embed="rId2"/>
          <a:stretch>
            <a:fillRect/>
          </a:stretch>
        </p:blipFill>
        <p:spPr>
          <a:xfrm>
            <a:off x="762000" y="2049981"/>
            <a:ext cx="7772400" cy="3824838"/>
          </a:xfrm>
          <a:prstGeom prst="rect">
            <a:avLst/>
          </a:prstGeom>
        </p:spPr>
      </p:pic>
      <p:sp>
        <p:nvSpPr>
          <p:cNvPr id="5" name="Rectangle 4">
            <a:extLst>
              <a:ext uri="{FF2B5EF4-FFF2-40B4-BE49-F238E27FC236}">
                <a16:creationId xmlns:a16="http://schemas.microsoft.com/office/drawing/2014/main" xmlns="" id="{F51031F6-5313-D347-B46E-418E5A772AC0}"/>
              </a:ext>
            </a:extLst>
          </p:cNvPr>
          <p:cNvSpPr/>
          <p:nvPr/>
        </p:nvSpPr>
        <p:spPr>
          <a:xfrm>
            <a:off x="4191000" y="6476999"/>
            <a:ext cx="4572000" cy="276999"/>
          </a:xfrm>
          <a:prstGeom prst="rect">
            <a:avLst/>
          </a:prstGeom>
        </p:spPr>
        <p:txBody>
          <a:bodyPr>
            <a:spAutoFit/>
          </a:bodyPr>
          <a:lstStyle/>
          <a:p>
            <a:r>
              <a:rPr lang="en-US" sz="1200" dirty="0"/>
              <a:t>https://</a:t>
            </a:r>
            <a:r>
              <a:rPr lang="en-US" sz="1200" dirty="0" err="1"/>
              <a:t>www.turnitin.com</a:t>
            </a:r>
            <a:r>
              <a:rPr lang="en-US" sz="1200" dirty="0"/>
              <a:t>/infographics/the-plagiarism-spectrum</a:t>
            </a:r>
          </a:p>
        </p:txBody>
      </p:sp>
    </p:spTree>
    <p:extLst>
      <p:ext uri="{BB962C8B-B14F-4D97-AF65-F5344CB8AC3E}">
        <p14:creationId xmlns:p14="http://schemas.microsoft.com/office/powerpoint/2010/main" val="150109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5B6DE-1D92-3942-9C9C-FF1114A6183D}"/>
              </a:ext>
            </a:extLst>
          </p:cNvPr>
          <p:cNvSpPr>
            <a:spLocks noGrp="1"/>
          </p:cNvSpPr>
          <p:nvPr>
            <p:ph type="title"/>
          </p:nvPr>
        </p:nvSpPr>
        <p:spPr/>
        <p:txBody>
          <a:bodyPr/>
          <a:lstStyle/>
          <a:p>
            <a:r>
              <a:rPr lang="en-US" dirty="0" err="1"/>
              <a:t>Turnitin</a:t>
            </a:r>
            <a:r>
              <a:rPr lang="en-US" dirty="0"/>
              <a:t> (for example)</a:t>
            </a:r>
          </a:p>
        </p:txBody>
      </p:sp>
      <p:sp>
        <p:nvSpPr>
          <p:cNvPr id="3" name="Content Placeholder 2">
            <a:extLst>
              <a:ext uri="{FF2B5EF4-FFF2-40B4-BE49-F238E27FC236}">
                <a16:creationId xmlns:a16="http://schemas.microsoft.com/office/drawing/2014/main" xmlns="" id="{89964228-40CC-6047-84F0-25523DD0FF82}"/>
              </a:ext>
            </a:extLst>
          </p:cNvPr>
          <p:cNvSpPr>
            <a:spLocks noGrp="1"/>
          </p:cNvSpPr>
          <p:nvPr>
            <p:ph idx="1"/>
          </p:nvPr>
        </p:nvSpPr>
        <p:spPr>
          <a:xfrm>
            <a:off x="609600" y="1905000"/>
            <a:ext cx="7772400" cy="4114800"/>
          </a:xfrm>
        </p:spPr>
        <p:txBody>
          <a:bodyPr/>
          <a:lstStyle/>
          <a:p>
            <a:r>
              <a:rPr lang="en-US" sz="2400" dirty="0"/>
              <a:t>There is software out there that compares what you turned in to</a:t>
            </a:r>
          </a:p>
          <a:p>
            <a:pPr lvl="1"/>
            <a:r>
              <a:rPr lang="en-US" sz="2000" dirty="0"/>
              <a:t>Every other assignment ever turned in for that course</a:t>
            </a:r>
          </a:p>
          <a:p>
            <a:pPr lvl="1"/>
            <a:r>
              <a:rPr lang="en-US" sz="2000" dirty="0"/>
              <a:t>Anything online</a:t>
            </a:r>
          </a:p>
          <a:p>
            <a:pPr lvl="2"/>
            <a:r>
              <a:rPr lang="en-US" sz="1800" dirty="0"/>
              <a:t>Including so-called “homework” sites</a:t>
            </a:r>
          </a:p>
          <a:p>
            <a:r>
              <a:rPr lang="en-US" sz="2400" dirty="0"/>
              <a:t>Instructor gets a full report showing the sources, what is the same, the percentage overlap…</a:t>
            </a:r>
          </a:p>
          <a:p>
            <a:r>
              <a:rPr lang="en-US" sz="2400" dirty="0"/>
              <a:t>Instructor is REQUIRED to report if it is too similar</a:t>
            </a:r>
          </a:p>
          <a:p>
            <a:r>
              <a:rPr lang="en-US" sz="2400" dirty="0"/>
              <a:t>You can use this yourself to make sure you aren’t too close to the original- even originals you’ve never seen</a:t>
            </a:r>
          </a:p>
          <a:p>
            <a:endParaRPr lang="en-US" sz="2400" dirty="0"/>
          </a:p>
        </p:txBody>
      </p:sp>
    </p:spTree>
    <p:extLst>
      <p:ext uri="{BB962C8B-B14F-4D97-AF65-F5344CB8AC3E}">
        <p14:creationId xmlns:p14="http://schemas.microsoft.com/office/powerpoint/2010/main" val="2774480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4DCCC-6264-7B40-97B5-6585653111C5}"/>
              </a:ext>
            </a:extLst>
          </p:cNvPr>
          <p:cNvSpPr>
            <a:spLocks noGrp="1"/>
          </p:cNvSpPr>
          <p:nvPr>
            <p:ph type="title"/>
          </p:nvPr>
        </p:nvSpPr>
        <p:spPr/>
        <p:txBody>
          <a:bodyPr/>
          <a:lstStyle/>
          <a:p>
            <a:r>
              <a:rPr lang="en-US" dirty="0"/>
              <a:t>False!</a:t>
            </a:r>
          </a:p>
        </p:txBody>
      </p:sp>
      <p:sp>
        <p:nvSpPr>
          <p:cNvPr id="3" name="Content Placeholder 2">
            <a:extLst>
              <a:ext uri="{FF2B5EF4-FFF2-40B4-BE49-F238E27FC236}">
                <a16:creationId xmlns:a16="http://schemas.microsoft.com/office/drawing/2014/main" xmlns="" id="{0F8D8D54-A48B-124E-9CFB-F7B99F25AF1C}"/>
              </a:ext>
            </a:extLst>
          </p:cNvPr>
          <p:cNvSpPr>
            <a:spLocks noGrp="1"/>
          </p:cNvSpPr>
          <p:nvPr>
            <p:ph idx="1"/>
          </p:nvPr>
        </p:nvSpPr>
        <p:spPr/>
        <p:txBody>
          <a:bodyPr/>
          <a:lstStyle/>
          <a:p>
            <a:r>
              <a:rPr lang="en-US" dirty="0"/>
              <a:t>”If it’s not copyrighted, it’s OK to copy it”</a:t>
            </a:r>
          </a:p>
          <a:p>
            <a:pPr lvl="1"/>
            <a:r>
              <a:rPr lang="en-US" dirty="0"/>
              <a:t>It’s still not your work!</a:t>
            </a:r>
          </a:p>
          <a:p>
            <a:pPr lvl="1"/>
            <a:r>
              <a:rPr lang="en-US" dirty="0"/>
              <a:t>Citing is FREE! Just do it!</a:t>
            </a:r>
          </a:p>
          <a:p>
            <a:pPr lvl="1"/>
            <a:r>
              <a:rPr lang="en-US" dirty="0"/>
              <a:t>Don’t forget this applies to images, not just text and equations</a:t>
            </a:r>
          </a:p>
        </p:txBody>
      </p:sp>
    </p:spTree>
    <p:extLst>
      <p:ext uri="{BB962C8B-B14F-4D97-AF65-F5344CB8AC3E}">
        <p14:creationId xmlns:p14="http://schemas.microsoft.com/office/powerpoint/2010/main" val="139454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A81542-7364-8546-9292-870DEC9B00E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xmlns="" id="{609C64CB-B620-FE48-9AFC-96CDFE60F4EE}"/>
              </a:ext>
            </a:extLst>
          </p:cNvPr>
          <p:cNvSpPr>
            <a:spLocks noGrp="1"/>
          </p:cNvSpPr>
          <p:nvPr>
            <p:ph idx="1"/>
          </p:nvPr>
        </p:nvSpPr>
        <p:spPr/>
        <p:txBody>
          <a:bodyPr/>
          <a:lstStyle/>
          <a:p>
            <a:r>
              <a:rPr lang="en-US" sz="2000" dirty="0"/>
              <a:t>You present a derivation in your dissertation. You change the words, maybe even the notation, but the steps and logic are the same. </a:t>
            </a:r>
          </a:p>
          <a:p>
            <a:pPr lvl="1"/>
            <a:r>
              <a:rPr lang="en-US" sz="1600" dirty="0"/>
              <a:t>You must cite the source- the logic and thought is not yours</a:t>
            </a:r>
          </a:p>
          <a:p>
            <a:r>
              <a:rPr lang="en-US" sz="2000" dirty="0"/>
              <a:t>You use a table from someone else’s paper, but you change the font and the colors of the lines</a:t>
            </a:r>
          </a:p>
          <a:p>
            <a:pPr lvl="1"/>
            <a:r>
              <a:rPr lang="en-US" sz="1800" dirty="0"/>
              <a:t>Cite it- it’s still someone else’s work</a:t>
            </a:r>
          </a:p>
          <a:p>
            <a:pPr lvl="1"/>
            <a:r>
              <a:rPr lang="en-US" sz="1800" dirty="0"/>
              <a:t>If you add rows, make it clear what is the other person’s data and what you have added</a:t>
            </a:r>
          </a:p>
          <a:p>
            <a:pPr lvl="1"/>
            <a:r>
              <a:rPr lang="en-US" sz="1800" dirty="0"/>
              <a:t>If you delete rows, use “After…” and cite it</a:t>
            </a:r>
          </a:p>
          <a:p>
            <a:r>
              <a:rPr lang="en-US" sz="2000" dirty="0"/>
              <a:t>You see a great picture that perfectly illustrates your point. You redraw it a little, but it’s essentially the same idea</a:t>
            </a:r>
          </a:p>
          <a:p>
            <a:pPr lvl="1"/>
            <a:r>
              <a:rPr lang="en-US" sz="1600" dirty="0"/>
              <a:t>Just use the original and cite it! If you redraw it, say “After XYZ” where XZY is the citation</a:t>
            </a:r>
          </a:p>
        </p:txBody>
      </p:sp>
    </p:spTree>
    <p:extLst>
      <p:ext uri="{BB962C8B-B14F-4D97-AF65-F5344CB8AC3E}">
        <p14:creationId xmlns:p14="http://schemas.microsoft.com/office/powerpoint/2010/main" val="3226467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4448D-8E40-014C-8E4B-491FFE463634}"/>
              </a:ext>
            </a:extLst>
          </p:cNvPr>
          <p:cNvSpPr>
            <a:spLocks noGrp="1"/>
          </p:cNvSpPr>
          <p:nvPr>
            <p:ph type="title"/>
          </p:nvPr>
        </p:nvSpPr>
        <p:spPr/>
        <p:txBody>
          <a:bodyPr/>
          <a:lstStyle/>
          <a:p>
            <a:r>
              <a:rPr lang="en-US" dirty="0"/>
              <a:t>Other violations</a:t>
            </a:r>
          </a:p>
        </p:txBody>
      </p:sp>
      <p:sp>
        <p:nvSpPr>
          <p:cNvPr id="3" name="Content Placeholder 2">
            <a:extLst>
              <a:ext uri="{FF2B5EF4-FFF2-40B4-BE49-F238E27FC236}">
                <a16:creationId xmlns:a16="http://schemas.microsoft.com/office/drawing/2014/main" xmlns="" id="{0FFCAE4B-C674-EA48-8FCB-F919AF2BC620}"/>
              </a:ext>
            </a:extLst>
          </p:cNvPr>
          <p:cNvSpPr>
            <a:spLocks noGrp="1"/>
          </p:cNvSpPr>
          <p:nvPr>
            <p:ph idx="1"/>
          </p:nvPr>
        </p:nvSpPr>
        <p:spPr/>
        <p:txBody>
          <a:bodyPr/>
          <a:lstStyle/>
          <a:p>
            <a:r>
              <a:rPr lang="en-US" sz="2400" dirty="0"/>
              <a:t>Falsification, fabrication, or dishonesty in conducting or reporting laboratory or research results</a:t>
            </a:r>
          </a:p>
          <a:p>
            <a:pPr lvl="1"/>
            <a:r>
              <a:rPr lang="en-US" sz="2000" dirty="0"/>
              <a:t>We see this all the time- sometimes students submit lab reports describing an experiment that was done last semester but isn’t in the current course- FOOL!</a:t>
            </a:r>
          </a:p>
          <a:p>
            <a:pPr lvl="1"/>
            <a:r>
              <a:rPr lang="en-US" sz="2000" dirty="0"/>
              <a:t>Sometimes students think it is important to obtain the expected results- but the instructor may know something you don’t know, some reason why this experiment always gives a surprise result or the reagent has expired to it is not possible for the experiment to “work”</a:t>
            </a:r>
          </a:p>
          <a:p>
            <a:pPr lvl="1"/>
            <a:r>
              <a:rPr lang="en-US" sz="2000" dirty="0"/>
              <a:t>Don’t take a chance! Report your results honestly</a:t>
            </a:r>
          </a:p>
        </p:txBody>
      </p:sp>
    </p:spTree>
    <p:extLst>
      <p:ext uri="{BB962C8B-B14F-4D97-AF65-F5344CB8AC3E}">
        <p14:creationId xmlns:p14="http://schemas.microsoft.com/office/powerpoint/2010/main" val="22559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5185D6-3A4E-824A-AB06-3A878EC24EDC}"/>
              </a:ext>
            </a:extLst>
          </p:cNvPr>
          <p:cNvSpPr>
            <a:spLocks noGrp="1"/>
          </p:cNvSpPr>
          <p:nvPr>
            <p:ph type="title"/>
          </p:nvPr>
        </p:nvSpPr>
        <p:spPr/>
        <p:txBody>
          <a:bodyPr/>
          <a:lstStyle/>
          <a:p>
            <a:r>
              <a:rPr lang="en-US" dirty="0"/>
              <a:t>Other violations</a:t>
            </a:r>
          </a:p>
        </p:txBody>
      </p:sp>
      <p:sp>
        <p:nvSpPr>
          <p:cNvPr id="3" name="Content Placeholder 2">
            <a:extLst>
              <a:ext uri="{FF2B5EF4-FFF2-40B4-BE49-F238E27FC236}">
                <a16:creationId xmlns:a16="http://schemas.microsoft.com/office/drawing/2014/main" xmlns="" id="{09D2392E-4A8C-3C4D-8C01-8F6200A30038}"/>
              </a:ext>
            </a:extLst>
          </p:cNvPr>
          <p:cNvSpPr>
            <a:spLocks noGrp="1"/>
          </p:cNvSpPr>
          <p:nvPr>
            <p:ph idx="1"/>
          </p:nvPr>
        </p:nvSpPr>
        <p:spPr/>
        <p:txBody>
          <a:bodyPr/>
          <a:lstStyle/>
          <a:p>
            <a:r>
              <a:rPr lang="en-US" dirty="0"/>
              <a:t>Serving as or asking someone else to serve as a substitute while taking an exam</a:t>
            </a:r>
          </a:p>
          <a:p>
            <a:r>
              <a:rPr lang="en-US" dirty="0"/>
              <a:t>Alteration of grades in an effort to change eared credit or a grade</a:t>
            </a:r>
          </a:p>
          <a:p>
            <a:r>
              <a:rPr lang="en-US" dirty="0"/>
              <a:t>Alteration and or unauthorized use of university forms or records</a:t>
            </a:r>
          </a:p>
        </p:txBody>
      </p:sp>
    </p:spTree>
    <p:extLst>
      <p:ext uri="{BB962C8B-B14F-4D97-AF65-F5344CB8AC3E}">
        <p14:creationId xmlns:p14="http://schemas.microsoft.com/office/powerpoint/2010/main" val="1474582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3AE53-3438-3D47-922E-F24DFFDED92F}"/>
              </a:ext>
            </a:extLst>
          </p:cNvPr>
          <p:cNvSpPr>
            <a:spLocks noGrp="1"/>
          </p:cNvSpPr>
          <p:nvPr>
            <p:ph type="title"/>
          </p:nvPr>
        </p:nvSpPr>
        <p:spPr/>
        <p:txBody>
          <a:bodyPr/>
          <a:lstStyle/>
          <a:p>
            <a:r>
              <a:rPr lang="en-US" dirty="0"/>
              <a:t>Homework sites</a:t>
            </a:r>
          </a:p>
        </p:txBody>
      </p:sp>
      <p:sp>
        <p:nvSpPr>
          <p:cNvPr id="3" name="Content Placeholder 2">
            <a:extLst>
              <a:ext uri="{FF2B5EF4-FFF2-40B4-BE49-F238E27FC236}">
                <a16:creationId xmlns:a16="http://schemas.microsoft.com/office/drawing/2014/main" xmlns="" id="{23A829B1-3F6A-0142-AD05-A3F70302308A}"/>
              </a:ext>
            </a:extLst>
          </p:cNvPr>
          <p:cNvSpPr>
            <a:spLocks noGrp="1"/>
          </p:cNvSpPr>
          <p:nvPr>
            <p:ph idx="1"/>
          </p:nvPr>
        </p:nvSpPr>
        <p:spPr/>
        <p:txBody>
          <a:bodyPr/>
          <a:lstStyle/>
          <a:p>
            <a:r>
              <a:rPr lang="en-US" sz="2800" dirty="0"/>
              <a:t>Watch out, they are very sneaky!</a:t>
            </a:r>
          </a:p>
          <a:p>
            <a:r>
              <a:rPr lang="en-US" sz="2800" dirty="0"/>
              <a:t>They may offer “examples” or “homework help” or even “online tutoring”</a:t>
            </a:r>
          </a:p>
          <a:p>
            <a:r>
              <a:rPr lang="en-US" sz="2800" dirty="0"/>
              <a:t>Some pretend to offer scholarships in exchange for YOU to upload YOUR homework for them to turn around and sell to others.</a:t>
            </a:r>
          </a:p>
          <a:p>
            <a:r>
              <a:rPr lang="en-US" sz="2800" dirty="0"/>
              <a:t>Don’t do it! Steer very clear of those sites</a:t>
            </a:r>
          </a:p>
        </p:txBody>
      </p:sp>
    </p:spTree>
    <p:extLst>
      <p:ext uri="{BB962C8B-B14F-4D97-AF65-F5344CB8AC3E}">
        <p14:creationId xmlns:p14="http://schemas.microsoft.com/office/powerpoint/2010/main" val="401443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FCFC8-7D82-434F-AAE9-1371A3F3E469}"/>
              </a:ext>
            </a:extLst>
          </p:cNvPr>
          <p:cNvSpPr>
            <a:spLocks noGrp="1"/>
          </p:cNvSpPr>
          <p:nvPr>
            <p:ph type="title"/>
          </p:nvPr>
        </p:nvSpPr>
        <p:spPr/>
        <p:txBody>
          <a:bodyPr/>
          <a:lstStyle/>
          <a:p>
            <a:r>
              <a:rPr lang="en-US" dirty="0"/>
              <a:t>Uploading material to homework sites</a:t>
            </a:r>
          </a:p>
        </p:txBody>
      </p:sp>
      <p:sp>
        <p:nvSpPr>
          <p:cNvPr id="3" name="Content Placeholder 2">
            <a:extLst>
              <a:ext uri="{FF2B5EF4-FFF2-40B4-BE49-F238E27FC236}">
                <a16:creationId xmlns:a16="http://schemas.microsoft.com/office/drawing/2014/main" xmlns="" id="{BFD79247-D931-5A44-97A1-EC5DBE0FC14A}"/>
              </a:ext>
            </a:extLst>
          </p:cNvPr>
          <p:cNvSpPr>
            <a:spLocks noGrp="1"/>
          </p:cNvSpPr>
          <p:nvPr>
            <p:ph idx="1"/>
          </p:nvPr>
        </p:nvSpPr>
        <p:spPr/>
        <p:txBody>
          <a:bodyPr/>
          <a:lstStyle/>
          <a:p>
            <a:r>
              <a:rPr lang="en-US" dirty="0"/>
              <a:t>It is Academic Misconduct to upload your assignments to these sites</a:t>
            </a:r>
          </a:p>
          <a:p>
            <a:pPr lvl="1"/>
            <a:r>
              <a:rPr lang="en-US" dirty="0"/>
              <a:t>Even if no one ever uses it</a:t>
            </a:r>
          </a:p>
          <a:p>
            <a:pPr lvl="1"/>
            <a:r>
              <a:rPr lang="en-US" dirty="0"/>
              <a:t>Even if you get nothing in return</a:t>
            </a:r>
          </a:p>
          <a:p>
            <a:pPr lvl="1"/>
            <a:r>
              <a:rPr lang="en-US" dirty="0"/>
              <a:t>Just providing it is a violation of the Code of Student Conduct</a:t>
            </a:r>
          </a:p>
        </p:txBody>
      </p:sp>
    </p:spTree>
    <p:extLst>
      <p:ext uri="{BB962C8B-B14F-4D97-AF65-F5344CB8AC3E}">
        <p14:creationId xmlns:p14="http://schemas.microsoft.com/office/powerpoint/2010/main" val="1094315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40EAB-B1B6-714A-97C1-F9ADFCD717F6}"/>
              </a:ext>
            </a:extLst>
          </p:cNvPr>
          <p:cNvSpPr>
            <a:spLocks noGrp="1"/>
          </p:cNvSpPr>
          <p:nvPr>
            <p:ph type="title"/>
          </p:nvPr>
        </p:nvSpPr>
        <p:spPr/>
        <p:txBody>
          <a:bodyPr/>
          <a:lstStyle/>
          <a:p>
            <a:r>
              <a:rPr lang="en-US" dirty="0"/>
              <a:t>Why do people cheat?</a:t>
            </a:r>
          </a:p>
        </p:txBody>
      </p:sp>
      <p:sp>
        <p:nvSpPr>
          <p:cNvPr id="3" name="Content Placeholder 2">
            <a:extLst>
              <a:ext uri="{FF2B5EF4-FFF2-40B4-BE49-F238E27FC236}">
                <a16:creationId xmlns:a16="http://schemas.microsoft.com/office/drawing/2014/main" xmlns="" id="{C86B2B18-9EDF-2D49-AB7A-00AFD170A55D}"/>
              </a:ext>
            </a:extLst>
          </p:cNvPr>
          <p:cNvSpPr>
            <a:spLocks noGrp="1"/>
          </p:cNvSpPr>
          <p:nvPr>
            <p:ph idx="1"/>
          </p:nvPr>
        </p:nvSpPr>
        <p:spPr/>
        <p:txBody>
          <a:bodyPr/>
          <a:lstStyle/>
          <a:p>
            <a:r>
              <a:rPr lang="en-US" sz="2800" dirty="0"/>
              <a:t>Some people are just </a:t>
            </a:r>
            <a:r>
              <a:rPr lang="en-US" sz="2800" dirty="0" err="1"/>
              <a:t>sleazeballs</a:t>
            </a:r>
            <a:endParaRPr lang="en-US" sz="2800" dirty="0"/>
          </a:p>
          <a:p>
            <a:r>
              <a:rPr lang="en-US" sz="2800" dirty="0"/>
              <a:t>Sometimes, though, even nice people get in a panic</a:t>
            </a:r>
          </a:p>
          <a:p>
            <a:pPr lvl="1"/>
            <a:r>
              <a:rPr lang="en-US" sz="2400" dirty="0"/>
              <a:t>They are behind and running out of time</a:t>
            </a:r>
          </a:p>
          <a:p>
            <a:pPr lvl="1"/>
            <a:r>
              <a:rPr lang="en-US" sz="2400" dirty="0"/>
              <a:t>This assignment is REALLY important</a:t>
            </a:r>
          </a:p>
          <a:p>
            <a:pPr lvl="1"/>
            <a:r>
              <a:rPr lang="en-US" sz="2400" dirty="0"/>
              <a:t>Whatever, whatever, whatever</a:t>
            </a:r>
          </a:p>
          <a:p>
            <a:r>
              <a:rPr lang="en-US" sz="2800" dirty="0"/>
              <a:t>Don’t give in to temptation! Better to get a bad grade than thrown out of the university</a:t>
            </a:r>
          </a:p>
        </p:txBody>
      </p:sp>
    </p:spTree>
    <p:extLst>
      <p:ext uri="{BB962C8B-B14F-4D97-AF65-F5344CB8AC3E}">
        <p14:creationId xmlns:p14="http://schemas.microsoft.com/office/powerpoint/2010/main" val="31375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4B50D5-2945-DB43-8CD8-BD75F6D62FFC}"/>
              </a:ext>
            </a:extLst>
          </p:cNvPr>
          <p:cNvSpPr>
            <a:spLocks noGrp="1"/>
          </p:cNvSpPr>
          <p:nvPr>
            <p:ph type="title"/>
          </p:nvPr>
        </p:nvSpPr>
        <p:spPr/>
        <p:txBody>
          <a:bodyPr/>
          <a:lstStyle/>
          <a:p>
            <a:r>
              <a:rPr lang="en-US" dirty="0"/>
              <a:t>Don’t do it!</a:t>
            </a:r>
          </a:p>
        </p:txBody>
      </p:sp>
      <p:sp>
        <p:nvSpPr>
          <p:cNvPr id="3" name="Content Placeholder 2">
            <a:extLst>
              <a:ext uri="{FF2B5EF4-FFF2-40B4-BE49-F238E27FC236}">
                <a16:creationId xmlns:a16="http://schemas.microsoft.com/office/drawing/2014/main" xmlns="" id="{D0F2F9F0-A289-EB4D-8ADD-076634296E8F}"/>
              </a:ext>
            </a:extLst>
          </p:cNvPr>
          <p:cNvSpPr>
            <a:spLocks noGrp="1"/>
          </p:cNvSpPr>
          <p:nvPr>
            <p:ph idx="1"/>
          </p:nvPr>
        </p:nvSpPr>
        <p:spPr/>
        <p:txBody>
          <a:bodyPr/>
          <a:lstStyle/>
          <a:p>
            <a:r>
              <a:rPr lang="en-US" dirty="0"/>
              <a:t>“Any activity that tends to compromise the integrity of the University, or subvert the educational process”</a:t>
            </a:r>
          </a:p>
        </p:txBody>
      </p:sp>
    </p:spTree>
    <p:extLst>
      <p:ext uri="{BB962C8B-B14F-4D97-AF65-F5344CB8AC3E}">
        <p14:creationId xmlns:p14="http://schemas.microsoft.com/office/powerpoint/2010/main" val="3392835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F4EB50-AEC7-C64D-8F3C-A5733D6C1A59}"/>
              </a:ext>
            </a:extLst>
          </p:cNvPr>
          <p:cNvSpPr>
            <a:spLocks noGrp="1"/>
          </p:cNvSpPr>
          <p:nvPr>
            <p:ph type="title"/>
          </p:nvPr>
        </p:nvSpPr>
        <p:spPr/>
        <p:txBody>
          <a:bodyPr/>
          <a:lstStyle/>
          <a:p>
            <a:r>
              <a:rPr lang="en-US" dirty="0"/>
              <a:t>“Bob” has a minor academic misconduct violation</a:t>
            </a:r>
          </a:p>
        </p:txBody>
      </p:sp>
      <p:sp>
        <p:nvSpPr>
          <p:cNvPr id="3" name="Content Placeholder 2">
            <a:extLst>
              <a:ext uri="{FF2B5EF4-FFF2-40B4-BE49-F238E27FC236}">
                <a16:creationId xmlns:a16="http://schemas.microsoft.com/office/drawing/2014/main" xmlns="" id="{6BF78001-EA3D-1B45-9ABD-0AB027DEE100}"/>
              </a:ext>
            </a:extLst>
          </p:cNvPr>
          <p:cNvSpPr>
            <a:spLocks noGrp="1"/>
          </p:cNvSpPr>
          <p:nvPr>
            <p:ph idx="1"/>
          </p:nvPr>
        </p:nvSpPr>
        <p:spPr/>
        <p:txBody>
          <a:bodyPr/>
          <a:lstStyle/>
          <a:p>
            <a:r>
              <a:rPr lang="en-US" dirty="0"/>
              <a:t>Forgot he had other tabs open in his browser while taking an online exam</a:t>
            </a:r>
          </a:p>
          <a:p>
            <a:pPr lvl="1"/>
            <a:r>
              <a:rPr lang="en-US" dirty="0"/>
              <a:t>Didn’t use them, and can even prove it</a:t>
            </a:r>
          </a:p>
          <a:p>
            <a:pPr lvl="1"/>
            <a:r>
              <a:rPr lang="en-US" dirty="0"/>
              <a:t>But they were there, violation of course rules, eve though he didn’t actually cheat</a:t>
            </a:r>
          </a:p>
          <a:p>
            <a:r>
              <a:rPr lang="en-US" dirty="0"/>
              <a:t>Bob had hoped to ask this instructor to be his PhD advisor</a:t>
            </a:r>
          </a:p>
          <a:p>
            <a:pPr lvl="1"/>
            <a:r>
              <a:rPr lang="en-US" dirty="0"/>
              <a:t>Prof. X is not going to take him on</a:t>
            </a:r>
          </a:p>
        </p:txBody>
      </p:sp>
    </p:spTree>
    <p:extLst>
      <p:ext uri="{BB962C8B-B14F-4D97-AF65-F5344CB8AC3E}">
        <p14:creationId xmlns:p14="http://schemas.microsoft.com/office/powerpoint/2010/main" val="2026032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8B86B-F7E3-EA4E-8AFD-DDFFDD508F7F}"/>
              </a:ext>
            </a:extLst>
          </p:cNvPr>
          <p:cNvSpPr>
            <a:spLocks noGrp="1"/>
          </p:cNvSpPr>
          <p:nvPr>
            <p:ph type="title"/>
          </p:nvPr>
        </p:nvSpPr>
        <p:spPr/>
        <p:txBody>
          <a:bodyPr/>
          <a:lstStyle/>
          <a:p>
            <a:r>
              <a:rPr lang="en-US" dirty="0"/>
              <a:t>So Bob asks Prof Y</a:t>
            </a:r>
          </a:p>
        </p:txBody>
      </p:sp>
      <p:sp>
        <p:nvSpPr>
          <p:cNvPr id="3" name="Content Placeholder 2">
            <a:extLst>
              <a:ext uri="{FF2B5EF4-FFF2-40B4-BE49-F238E27FC236}">
                <a16:creationId xmlns:a16="http://schemas.microsoft.com/office/drawing/2014/main" xmlns="" id="{362B6B65-E1A5-6447-847C-1A715BCAB5F0}"/>
              </a:ext>
            </a:extLst>
          </p:cNvPr>
          <p:cNvSpPr>
            <a:spLocks noGrp="1"/>
          </p:cNvSpPr>
          <p:nvPr>
            <p:ph idx="1"/>
          </p:nvPr>
        </p:nvSpPr>
        <p:spPr/>
        <p:txBody>
          <a:bodyPr/>
          <a:lstStyle/>
          <a:p>
            <a:r>
              <a:rPr lang="en-US" sz="2400" dirty="0"/>
              <a:t>Y asks X “Why didn’t you take Bob into your lab?</a:t>
            </a:r>
          </a:p>
          <a:p>
            <a:r>
              <a:rPr lang="en-US" sz="2400" dirty="0"/>
              <a:t>Prof. X can NOT discuss your case with anyone</a:t>
            </a:r>
          </a:p>
          <a:p>
            <a:pPr lvl="1"/>
            <a:r>
              <a:rPr lang="en-US" sz="2000" dirty="0"/>
              <a:t>But he can just say something like “I don’t recommend this student to you.”</a:t>
            </a:r>
          </a:p>
          <a:p>
            <a:r>
              <a:rPr lang="en-US" sz="2400" dirty="0"/>
              <a:t>Now Bob has little chance of finding an advisor</a:t>
            </a:r>
          </a:p>
          <a:p>
            <a:r>
              <a:rPr lang="en-US" sz="2400" dirty="0"/>
              <a:t>Even though his infraction was minor, he ends up leaving the university anyway</a:t>
            </a:r>
          </a:p>
        </p:txBody>
      </p:sp>
    </p:spTree>
    <p:extLst>
      <p:ext uri="{BB962C8B-B14F-4D97-AF65-F5344CB8AC3E}">
        <p14:creationId xmlns:p14="http://schemas.microsoft.com/office/powerpoint/2010/main" val="3399485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03D216-B44F-1E49-B14C-EE14A81EBBEF}"/>
              </a:ext>
            </a:extLst>
          </p:cNvPr>
          <p:cNvSpPr>
            <a:spLocks noGrp="1"/>
          </p:cNvSpPr>
          <p:nvPr>
            <p:ph type="title"/>
          </p:nvPr>
        </p:nvSpPr>
        <p:spPr/>
        <p:txBody>
          <a:bodyPr/>
          <a:lstStyle/>
          <a:p>
            <a:r>
              <a:rPr lang="en-US" dirty="0"/>
              <a:t>What happens if you are suspected</a:t>
            </a:r>
          </a:p>
        </p:txBody>
      </p:sp>
      <p:sp>
        <p:nvSpPr>
          <p:cNvPr id="3" name="Content Placeholder 2">
            <a:extLst>
              <a:ext uri="{FF2B5EF4-FFF2-40B4-BE49-F238E27FC236}">
                <a16:creationId xmlns:a16="http://schemas.microsoft.com/office/drawing/2014/main" xmlns="" id="{047F71F0-70DC-1541-8F22-41742B60A54F}"/>
              </a:ext>
            </a:extLst>
          </p:cNvPr>
          <p:cNvSpPr>
            <a:spLocks noGrp="1"/>
          </p:cNvSpPr>
          <p:nvPr>
            <p:ph idx="1"/>
          </p:nvPr>
        </p:nvSpPr>
        <p:spPr/>
        <p:txBody>
          <a:bodyPr/>
          <a:lstStyle/>
          <a:p>
            <a:r>
              <a:rPr lang="en-US" sz="2800" dirty="0"/>
              <a:t>We are required to report any suspected cases of Academic Misconduct to a university Committee</a:t>
            </a:r>
          </a:p>
          <a:p>
            <a:r>
              <a:rPr lang="en-US" sz="2800" dirty="0"/>
              <a:t>We can NOT make a judgement based on anything you say later, only the Committee can decide</a:t>
            </a:r>
          </a:p>
          <a:p>
            <a:pPr lvl="1"/>
            <a:r>
              <a:rPr lang="en-US" sz="2400" dirty="0"/>
              <a:t>If an instructor accuses you of AM and says “I’ll just give you a zero this time…” then you can report HER to the Committee</a:t>
            </a:r>
          </a:p>
        </p:txBody>
      </p:sp>
    </p:spTree>
    <p:extLst>
      <p:ext uri="{BB962C8B-B14F-4D97-AF65-F5344CB8AC3E}">
        <p14:creationId xmlns:p14="http://schemas.microsoft.com/office/powerpoint/2010/main" val="1464046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0639C-27A7-2643-803A-04AE2AFD1CEA}"/>
              </a:ext>
            </a:extLst>
          </p:cNvPr>
          <p:cNvSpPr>
            <a:spLocks noGrp="1"/>
          </p:cNvSpPr>
          <p:nvPr>
            <p:ph type="title"/>
          </p:nvPr>
        </p:nvSpPr>
        <p:spPr/>
        <p:txBody>
          <a:bodyPr/>
          <a:lstStyle/>
          <a:p>
            <a:r>
              <a:rPr lang="en-US" dirty="0"/>
              <a:t>Once reported</a:t>
            </a:r>
          </a:p>
        </p:txBody>
      </p:sp>
      <p:sp>
        <p:nvSpPr>
          <p:cNvPr id="3" name="Content Placeholder 2">
            <a:extLst>
              <a:ext uri="{FF2B5EF4-FFF2-40B4-BE49-F238E27FC236}">
                <a16:creationId xmlns:a16="http://schemas.microsoft.com/office/drawing/2014/main" xmlns="" id="{9C9E66FC-3CCA-CB44-A4F9-14F7188E811E}"/>
              </a:ext>
            </a:extLst>
          </p:cNvPr>
          <p:cNvSpPr>
            <a:spLocks noGrp="1"/>
          </p:cNvSpPr>
          <p:nvPr>
            <p:ph idx="1"/>
          </p:nvPr>
        </p:nvSpPr>
        <p:spPr/>
        <p:txBody>
          <a:bodyPr/>
          <a:lstStyle/>
          <a:p>
            <a:r>
              <a:rPr lang="en-US" sz="2400" dirty="0"/>
              <a:t>You will meet with the coordinator</a:t>
            </a:r>
          </a:p>
          <a:p>
            <a:pPr lvl="1"/>
            <a:r>
              <a:rPr lang="en-US" sz="2000" dirty="0"/>
              <a:t>You have the option to take an “Administrative Decision” and he decides the penalty</a:t>
            </a:r>
          </a:p>
          <a:p>
            <a:pPr lvl="1"/>
            <a:r>
              <a:rPr lang="en-US" sz="2000" dirty="0"/>
              <a:t>Or, you can request a hearing</a:t>
            </a:r>
          </a:p>
          <a:p>
            <a:pPr lvl="2"/>
            <a:r>
              <a:rPr lang="en-US" sz="1800" dirty="0"/>
              <a:t>The instructor provides their evidence</a:t>
            </a:r>
          </a:p>
          <a:p>
            <a:pPr lvl="2"/>
            <a:r>
              <a:rPr lang="en-US" sz="1800" dirty="0"/>
              <a:t>You tell your perception of the incident</a:t>
            </a:r>
          </a:p>
          <a:p>
            <a:pPr lvl="2"/>
            <a:r>
              <a:rPr lang="en-US" sz="1800" dirty="0"/>
              <a:t>The committee asks you both questions</a:t>
            </a:r>
          </a:p>
          <a:p>
            <a:pPr lvl="2"/>
            <a:r>
              <a:rPr lang="en-US" sz="1800" dirty="0"/>
              <a:t>The committee decides ”in violation” or “not in violation”</a:t>
            </a:r>
          </a:p>
          <a:p>
            <a:r>
              <a:rPr lang="en-US" sz="2400" dirty="0"/>
              <a:t>Know that the Committee is conscientious and careful- many people are found to be NOT in violation after hearing the evidence from both sides</a:t>
            </a:r>
          </a:p>
        </p:txBody>
      </p:sp>
    </p:spTree>
    <p:extLst>
      <p:ext uri="{BB962C8B-B14F-4D97-AF65-F5344CB8AC3E}">
        <p14:creationId xmlns:p14="http://schemas.microsoft.com/office/powerpoint/2010/main" val="2194525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FEF5A-BE15-7642-8B2A-AE9914CBBB18}"/>
              </a:ext>
            </a:extLst>
          </p:cNvPr>
          <p:cNvSpPr>
            <a:spLocks noGrp="1"/>
          </p:cNvSpPr>
          <p:nvPr>
            <p:ph type="title"/>
          </p:nvPr>
        </p:nvSpPr>
        <p:spPr/>
        <p:txBody>
          <a:bodyPr/>
          <a:lstStyle/>
          <a:p>
            <a:r>
              <a:rPr lang="en-US" dirty="0"/>
              <a:t>What can happen if you’re found in violation</a:t>
            </a:r>
          </a:p>
        </p:txBody>
      </p:sp>
      <p:sp>
        <p:nvSpPr>
          <p:cNvPr id="3" name="Content Placeholder 2">
            <a:extLst>
              <a:ext uri="{FF2B5EF4-FFF2-40B4-BE49-F238E27FC236}">
                <a16:creationId xmlns:a16="http://schemas.microsoft.com/office/drawing/2014/main" xmlns="" id="{6D5AE2F7-ECC4-DD46-A358-18825EE330DB}"/>
              </a:ext>
            </a:extLst>
          </p:cNvPr>
          <p:cNvSpPr>
            <a:spLocks noGrp="1"/>
          </p:cNvSpPr>
          <p:nvPr>
            <p:ph idx="1"/>
          </p:nvPr>
        </p:nvSpPr>
        <p:spPr/>
        <p:txBody>
          <a:bodyPr/>
          <a:lstStyle/>
          <a:p>
            <a:r>
              <a:rPr lang="en-US" sz="2800" dirty="0"/>
              <a:t>There are two kinds of sanctions (you will get both)</a:t>
            </a:r>
          </a:p>
          <a:p>
            <a:r>
              <a:rPr lang="en-US" sz="2800" dirty="0"/>
              <a:t>Disciplinary Sanction (warning, probation, etc.)</a:t>
            </a:r>
          </a:p>
          <a:p>
            <a:r>
              <a:rPr lang="en-US" sz="2800" dirty="0"/>
              <a:t>Grade Sanction (could be zero on the assignment, reduction of the final course grade, suspension for one or more terms, dismissal from the university, or </a:t>
            </a:r>
            <a:r>
              <a:rPr lang="en-US" sz="2800" i="1" dirty="0"/>
              <a:t>a combination</a:t>
            </a:r>
            <a:endParaRPr lang="en-US" sz="2800" dirty="0"/>
          </a:p>
        </p:txBody>
      </p:sp>
    </p:spTree>
    <p:extLst>
      <p:ext uri="{BB962C8B-B14F-4D97-AF65-F5344CB8AC3E}">
        <p14:creationId xmlns:p14="http://schemas.microsoft.com/office/powerpoint/2010/main" val="3827045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AA7771-3700-044E-952F-594FAEA741D3}"/>
              </a:ext>
            </a:extLst>
          </p:cNvPr>
          <p:cNvSpPr>
            <a:spLocks noGrp="1"/>
          </p:cNvSpPr>
          <p:nvPr>
            <p:ph type="title"/>
          </p:nvPr>
        </p:nvSpPr>
        <p:spPr/>
        <p:txBody>
          <a:bodyPr/>
          <a:lstStyle/>
          <a:p>
            <a:r>
              <a:rPr lang="en-US" dirty="0"/>
              <a:t>Final comment</a:t>
            </a:r>
          </a:p>
        </p:txBody>
      </p:sp>
      <p:sp>
        <p:nvSpPr>
          <p:cNvPr id="3" name="Content Placeholder 2">
            <a:extLst>
              <a:ext uri="{FF2B5EF4-FFF2-40B4-BE49-F238E27FC236}">
                <a16:creationId xmlns:a16="http://schemas.microsoft.com/office/drawing/2014/main" xmlns="" id="{103BBC14-4695-4247-8397-87E641FA7FD5}"/>
              </a:ext>
            </a:extLst>
          </p:cNvPr>
          <p:cNvSpPr>
            <a:spLocks noGrp="1"/>
          </p:cNvSpPr>
          <p:nvPr>
            <p:ph idx="1"/>
          </p:nvPr>
        </p:nvSpPr>
        <p:spPr/>
        <p:txBody>
          <a:bodyPr/>
          <a:lstStyle/>
          <a:p>
            <a:r>
              <a:rPr lang="en-US" sz="2800" dirty="0"/>
              <a:t>Of course no one says academic misconduct it OK</a:t>
            </a:r>
          </a:p>
          <a:p>
            <a:pPr lvl="1"/>
            <a:r>
              <a:rPr lang="en-US" sz="2400" dirty="0"/>
              <a:t>But, in some cultures, it is understood that if someone has the chance to cheat they will, that “everyone does it,” or that they can bribe or talk their way out of it later</a:t>
            </a:r>
          </a:p>
          <a:p>
            <a:r>
              <a:rPr lang="en-US" sz="2800" dirty="0"/>
              <a:t>At Ohio State, we take this stuff VERY seriously- don’t test us</a:t>
            </a:r>
          </a:p>
        </p:txBody>
      </p:sp>
    </p:spTree>
    <p:extLst>
      <p:ext uri="{BB962C8B-B14F-4D97-AF65-F5344CB8AC3E}">
        <p14:creationId xmlns:p14="http://schemas.microsoft.com/office/powerpoint/2010/main" val="3339893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9DCE5791-8A0E-BE4B-BF23-7238D19D8BA2}"/>
              </a:ext>
            </a:extLst>
          </p:cNvPr>
          <p:cNvSpPr>
            <a:spLocks noGrp="1"/>
          </p:cNvSpPr>
          <p:nvPr>
            <p:ph type="title"/>
          </p:nvPr>
        </p:nvSpPr>
        <p:spPr/>
        <p:txBody>
          <a:bodyPr/>
          <a:lstStyle/>
          <a:p>
            <a:r>
              <a:rPr lang="en-US" i="1" dirty="0"/>
              <a:t>And that’s why your degree means something!</a:t>
            </a:r>
            <a:br>
              <a:rPr lang="en-US" i="1" dirty="0"/>
            </a:br>
            <a:endParaRPr lang="en-US" dirty="0"/>
          </a:p>
        </p:txBody>
      </p:sp>
      <p:sp>
        <p:nvSpPr>
          <p:cNvPr id="7" name="Text Placeholder 6">
            <a:extLst>
              <a:ext uri="{FF2B5EF4-FFF2-40B4-BE49-F238E27FC236}">
                <a16:creationId xmlns:a16="http://schemas.microsoft.com/office/drawing/2014/main" xmlns="" id="{3719F8F9-F7C0-BB4A-AE17-81B7E27C4B8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741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159BA-0144-E641-ACCF-012438B5EA04}"/>
              </a:ext>
            </a:extLst>
          </p:cNvPr>
          <p:cNvSpPr>
            <a:spLocks noGrp="1"/>
          </p:cNvSpPr>
          <p:nvPr>
            <p:ph type="title"/>
          </p:nvPr>
        </p:nvSpPr>
        <p:spPr/>
        <p:txBody>
          <a:bodyPr/>
          <a:lstStyle/>
          <a:p>
            <a:r>
              <a:rPr lang="en-US" dirty="0"/>
              <a:t>I sit on the committee…</a:t>
            </a:r>
          </a:p>
        </p:txBody>
      </p:sp>
      <p:sp>
        <p:nvSpPr>
          <p:cNvPr id="3" name="Content Placeholder 2">
            <a:extLst>
              <a:ext uri="{FF2B5EF4-FFF2-40B4-BE49-F238E27FC236}">
                <a16:creationId xmlns:a16="http://schemas.microsoft.com/office/drawing/2014/main" xmlns="" id="{780168D7-94CC-B54B-BDC8-9A69A2BCD6D7}"/>
              </a:ext>
            </a:extLst>
          </p:cNvPr>
          <p:cNvSpPr>
            <a:spLocks noGrp="1"/>
          </p:cNvSpPr>
          <p:nvPr>
            <p:ph idx="1"/>
          </p:nvPr>
        </p:nvSpPr>
        <p:spPr/>
        <p:txBody>
          <a:bodyPr/>
          <a:lstStyle/>
          <a:p>
            <a:r>
              <a:rPr lang="en-US" dirty="0"/>
              <a:t>We had 800 cases last year</a:t>
            </a:r>
          </a:p>
          <a:p>
            <a:r>
              <a:rPr lang="en-US" dirty="0"/>
              <a:t>With technology, it gets easier and easier for students to cheat</a:t>
            </a:r>
          </a:p>
          <a:p>
            <a:r>
              <a:rPr lang="en-US" dirty="0"/>
              <a:t>It also gets easier and easier for us to catch them</a:t>
            </a:r>
          </a:p>
        </p:txBody>
      </p:sp>
    </p:spTree>
    <p:extLst>
      <p:ext uri="{BB962C8B-B14F-4D97-AF65-F5344CB8AC3E}">
        <p14:creationId xmlns:p14="http://schemas.microsoft.com/office/powerpoint/2010/main" val="420824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22C3CB-5EC0-FB4E-8536-D8A402338910}"/>
              </a:ext>
            </a:extLst>
          </p:cNvPr>
          <p:cNvSpPr>
            <a:spLocks noGrp="1"/>
          </p:cNvSpPr>
          <p:nvPr>
            <p:ph type="title"/>
          </p:nvPr>
        </p:nvSpPr>
        <p:spPr/>
        <p:txBody>
          <a:bodyPr/>
          <a:lstStyle/>
          <a:p>
            <a:r>
              <a:rPr lang="en-US" dirty="0"/>
              <a:t>Examples	of violations</a:t>
            </a:r>
          </a:p>
        </p:txBody>
      </p:sp>
      <p:sp>
        <p:nvSpPr>
          <p:cNvPr id="3" name="Content Placeholder 2">
            <a:extLst>
              <a:ext uri="{FF2B5EF4-FFF2-40B4-BE49-F238E27FC236}">
                <a16:creationId xmlns:a16="http://schemas.microsoft.com/office/drawing/2014/main" xmlns="" id="{523AB3C5-B693-014A-8B64-42EBE0534918}"/>
              </a:ext>
            </a:extLst>
          </p:cNvPr>
          <p:cNvSpPr>
            <a:spLocks noGrp="1"/>
          </p:cNvSpPr>
          <p:nvPr>
            <p:ph idx="1"/>
          </p:nvPr>
        </p:nvSpPr>
        <p:spPr/>
        <p:txBody>
          <a:bodyPr/>
          <a:lstStyle/>
          <a:p>
            <a:r>
              <a:rPr lang="en-US" dirty="0"/>
              <a:t>Violation of course rules</a:t>
            </a:r>
          </a:p>
          <a:p>
            <a:pPr lvl="1"/>
            <a:r>
              <a:rPr lang="en-US" dirty="0"/>
              <a:t>Read the syllabus! </a:t>
            </a:r>
          </a:p>
          <a:p>
            <a:pPr lvl="1"/>
            <a:r>
              <a:rPr lang="en-US" dirty="0"/>
              <a:t>Some professors expect you to work in groups, some forbid it! Find out.</a:t>
            </a:r>
          </a:p>
          <a:p>
            <a:pPr lvl="1"/>
            <a:r>
              <a:rPr lang="en-US" dirty="0"/>
              <a:t>Can you bring a  sheet of equations to the exam? Find out!</a:t>
            </a:r>
          </a:p>
          <a:p>
            <a:r>
              <a:rPr lang="en-US" dirty="0"/>
              <a:t>Violation of program regulations</a:t>
            </a:r>
          </a:p>
        </p:txBody>
      </p:sp>
    </p:spTree>
    <p:extLst>
      <p:ext uri="{BB962C8B-B14F-4D97-AF65-F5344CB8AC3E}">
        <p14:creationId xmlns:p14="http://schemas.microsoft.com/office/powerpoint/2010/main" val="50598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9E7ED-838F-D642-865D-65F63B6D61AF}"/>
              </a:ext>
            </a:extLst>
          </p:cNvPr>
          <p:cNvSpPr>
            <a:spLocks noGrp="1"/>
          </p:cNvSpPr>
          <p:nvPr>
            <p:ph type="title"/>
          </p:nvPr>
        </p:nvSpPr>
        <p:spPr/>
        <p:txBody>
          <a:bodyPr/>
          <a:lstStyle/>
          <a:p>
            <a:r>
              <a:rPr lang="en-US" dirty="0"/>
              <a:t>Another violation</a:t>
            </a:r>
          </a:p>
        </p:txBody>
      </p:sp>
      <p:sp>
        <p:nvSpPr>
          <p:cNvPr id="3" name="Content Placeholder 2">
            <a:extLst>
              <a:ext uri="{FF2B5EF4-FFF2-40B4-BE49-F238E27FC236}">
                <a16:creationId xmlns:a16="http://schemas.microsoft.com/office/drawing/2014/main" xmlns="" id="{442D5AE1-6D79-C34B-B25F-7FE5702A3CB4}"/>
              </a:ext>
            </a:extLst>
          </p:cNvPr>
          <p:cNvSpPr>
            <a:spLocks noGrp="1"/>
          </p:cNvSpPr>
          <p:nvPr>
            <p:ph idx="1"/>
          </p:nvPr>
        </p:nvSpPr>
        <p:spPr/>
        <p:txBody>
          <a:bodyPr/>
          <a:lstStyle/>
          <a:p>
            <a:r>
              <a:rPr lang="en-US" sz="2800" dirty="0"/>
              <a:t>Knowingly providing or receiving information during an exam or assignment</a:t>
            </a:r>
          </a:p>
          <a:p>
            <a:pPr lvl="1"/>
            <a:r>
              <a:rPr lang="en-US" sz="2400" dirty="0"/>
              <a:t>Even if you can see that person’s exam, don’t even look in that general direction!</a:t>
            </a:r>
          </a:p>
          <a:p>
            <a:pPr lvl="1"/>
            <a:r>
              <a:rPr lang="en-US" sz="2400" dirty="0"/>
              <a:t>If it looks like you may have been looking, the instructor is REQUIRED to report it</a:t>
            </a:r>
          </a:p>
          <a:p>
            <a:pPr lvl="1"/>
            <a:r>
              <a:rPr lang="en-US" sz="2400" dirty="0"/>
              <a:t>If it looks like you are tipping your exam so someone else can see it, that’s just as bad</a:t>
            </a:r>
          </a:p>
          <a:p>
            <a:pPr lvl="1"/>
            <a:r>
              <a:rPr lang="en-US" sz="2400" dirty="0"/>
              <a:t>If you tend to look around the room absent-mindedly during and exam, sit in the front row</a:t>
            </a:r>
          </a:p>
        </p:txBody>
      </p:sp>
    </p:spTree>
    <p:extLst>
      <p:ext uri="{BB962C8B-B14F-4D97-AF65-F5344CB8AC3E}">
        <p14:creationId xmlns:p14="http://schemas.microsoft.com/office/powerpoint/2010/main" val="44928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227688-8298-F740-895C-1FDC7FB3783E}"/>
              </a:ext>
            </a:extLst>
          </p:cNvPr>
          <p:cNvSpPr>
            <a:spLocks noGrp="1"/>
          </p:cNvSpPr>
          <p:nvPr>
            <p:ph type="title"/>
          </p:nvPr>
        </p:nvSpPr>
        <p:spPr/>
        <p:txBody>
          <a:bodyPr/>
          <a:lstStyle/>
          <a:p>
            <a:r>
              <a:rPr lang="en-US" dirty="0"/>
              <a:t>Another kind of violation</a:t>
            </a:r>
          </a:p>
        </p:txBody>
      </p:sp>
      <p:sp>
        <p:nvSpPr>
          <p:cNvPr id="3" name="Content Placeholder 2">
            <a:extLst>
              <a:ext uri="{FF2B5EF4-FFF2-40B4-BE49-F238E27FC236}">
                <a16:creationId xmlns:a16="http://schemas.microsoft.com/office/drawing/2014/main" xmlns="" id="{CD395735-5D4E-5E43-991E-3C4FCE142883}"/>
              </a:ext>
            </a:extLst>
          </p:cNvPr>
          <p:cNvSpPr>
            <a:spLocks noGrp="1"/>
          </p:cNvSpPr>
          <p:nvPr>
            <p:ph idx="1"/>
          </p:nvPr>
        </p:nvSpPr>
        <p:spPr/>
        <p:txBody>
          <a:bodyPr/>
          <a:lstStyle/>
          <a:p>
            <a:r>
              <a:rPr lang="en-US" dirty="0"/>
              <a:t>Possession and/or use of unauthorized materials </a:t>
            </a:r>
          </a:p>
          <a:p>
            <a:pPr lvl="1"/>
            <a:r>
              <a:rPr lang="en-US" dirty="0"/>
              <a:t>When they tell you to put your phone away, put it AWAY away!</a:t>
            </a:r>
          </a:p>
          <a:p>
            <a:pPr lvl="1"/>
            <a:r>
              <a:rPr lang="en-US" dirty="0"/>
              <a:t>Just having it nearby, even if off, can be enough to suspect you</a:t>
            </a:r>
          </a:p>
          <a:p>
            <a:pPr lvl="1"/>
            <a:r>
              <a:rPr lang="en-US" dirty="0"/>
              <a:t>Put it in a bag or something under your chair</a:t>
            </a:r>
          </a:p>
        </p:txBody>
      </p:sp>
    </p:spTree>
    <p:extLst>
      <p:ext uri="{BB962C8B-B14F-4D97-AF65-F5344CB8AC3E}">
        <p14:creationId xmlns:p14="http://schemas.microsoft.com/office/powerpoint/2010/main" val="2574380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FF930A-4154-6647-9264-B11B4B117B0C}"/>
              </a:ext>
            </a:extLst>
          </p:cNvPr>
          <p:cNvSpPr>
            <a:spLocks noGrp="1"/>
          </p:cNvSpPr>
          <p:nvPr>
            <p:ph type="title"/>
          </p:nvPr>
        </p:nvSpPr>
        <p:spPr/>
        <p:txBody>
          <a:bodyPr/>
          <a:lstStyle/>
          <a:p>
            <a:r>
              <a:rPr lang="en-US" dirty="0"/>
              <a:t>Another kind of violation</a:t>
            </a:r>
          </a:p>
        </p:txBody>
      </p:sp>
      <p:sp>
        <p:nvSpPr>
          <p:cNvPr id="3" name="Content Placeholder 2">
            <a:extLst>
              <a:ext uri="{FF2B5EF4-FFF2-40B4-BE49-F238E27FC236}">
                <a16:creationId xmlns:a16="http://schemas.microsoft.com/office/drawing/2014/main" xmlns="" id="{63A71EE6-7AA1-1847-803A-AB682AB5EAEB}"/>
              </a:ext>
            </a:extLst>
          </p:cNvPr>
          <p:cNvSpPr>
            <a:spLocks noGrp="1"/>
          </p:cNvSpPr>
          <p:nvPr>
            <p:ph idx="1"/>
          </p:nvPr>
        </p:nvSpPr>
        <p:spPr/>
        <p:txBody>
          <a:bodyPr/>
          <a:lstStyle/>
          <a:p>
            <a:r>
              <a:rPr lang="en-US" sz="2800" dirty="0"/>
              <a:t>Knowingly providing or using assistance in the lab, field work, or course assignment, unless such assistance has been specifically authorized by the instructor</a:t>
            </a:r>
          </a:p>
          <a:p>
            <a:pPr lvl="1"/>
            <a:r>
              <a:rPr lang="en-US" sz="2400" dirty="0"/>
              <a:t>If the professor says you can work together, you can ask a friend</a:t>
            </a:r>
          </a:p>
          <a:p>
            <a:pPr lvl="1"/>
            <a:r>
              <a:rPr lang="en-US" sz="2400" dirty="0"/>
              <a:t>Otherwise, DO NOT</a:t>
            </a:r>
          </a:p>
          <a:p>
            <a:pPr lvl="1"/>
            <a:r>
              <a:rPr lang="en-US" sz="2400" dirty="0"/>
              <a:t>That includes your good friend Google</a:t>
            </a:r>
          </a:p>
        </p:txBody>
      </p:sp>
    </p:spTree>
    <p:extLst>
      <p:ext uri="{BB962C8B-B14F-4D97-AF65-F5344CB8AC3E}">
        <p14:creationId xmlns:p14="http://schemas.microsoft.com/office/powerpoint/2010/main" val="348630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F2BE1-0805-734D-9ECE-620BB24BE212}"/>
              </a:ext>
            </a:extLst>
          </p:cNvPr>
          <p:cNvSpPr>
            <a:spLocks noGrp="1"/>
          </p:cNvSpPr>
          <p:nvPr>
            <p:ph type="title"/>
          </p:nvPr>
        </p:nvSpPr>
        <p:spPr/>
        <p:txBody>
          <a:bodyPr/>
          <a:lstStyle/>
          <a:p>
            <a:r>
              <a:rPr lang="en-US" dirty="0"/>
              <a:t>Submission of work not performed in a course</a:t>
            </a:r>
          </a:p>
        </p:txBody>
      </p:sp>
      <p:sp>
        <p:nvSpPr>
          <p:cNvPr id="3" name="Content Placeholder 2">
            <a:extLst>
              <a:ext uri="{FF2B5EF4-FFF2-40B4-BE49-F238E27FC236}">
                <a16:creationId xmlns:a16="http://schemas.microsoft.com/office/drawing/2014/main" xmlns="" id="{8630CA69-9909-934E-AE57-BBDB5E0BA9DB}"/>
              </a:ext>
            </a:extLst>
          </p:cNvPr>
          <p:cNvSpPr>
            <a:spLocks noGrp="1"/>
          </p:cNvSpPr>
          <p:nvPr>
            <p:ph idx="1"/>
          </p:nvPr>
        </p:nvSpPr>
        <p:spPr/>
        <p:txBody>
          <a:bodyPr/>
          <a:lstStyle/>
          <a:p>
            <a:r>
              <a:rPr lang="en-US" dirty="0"/>
              <a:t>Includes falsified data</a:t>
            </a:r>
          </a:p>
          <a:p>
            <a:r>
              <a:rPr lang="en-US" dirty="0"/>
              <a:t>Includes submitting work you did for one course in another course (even a course you took at another university! Yes, we have seen it!)</a:t>
            </a:r>
          </a:p>
          <a:p>
            <a:pPr lvl="1"/>
            <a:r>
              <a:rPr lang="en-US" dirty="0"/>
              <a:t>Also, if you repeat a course, you must do all the assignments anew, fresh! </a:t>
            </a:r>
          </a:p>
          <a:p>
            <a:pPr lvl="1"/>
            <a:endParaRPr lang="en-US" dirty="0"/>
          </a:p>
        </p:txBody>
      </p:sp>
    </p:spTree>
    <p:extLst>
      <p:ext uri="{BB962C8B-B14F-4D97-AF65-F5344CB8AC3E}">
        <p14:creationId xmlns:p14="http://schemas.microsoft.com/office/powerpoint/2010/main" val="124473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49C81-8BE0-4342-8C8B-AEEC34BEF155}"/>
              </a:ext>
            </a:extLst>
          </p:cNvPr>
          <p:cNvSpPr>
            <a:spLocks noGrp="1"/>
          </p:cNvSpPr>
          <p:nvPr>
            <p:ph type="title"/>
          </p:nvPr>
        </p:nvSpPr>
        <p:spPr/>
        <p:txBody>
          <a:bodyPr/>
          <a:lstStyle/>
          <a:p>
            <a:r>
              <a:rPr lang="en-US" dirty="0"/>
              <a:t>Plagiarism</a:t>
            </a:r>
          </a:p>
        </p:txBody>
      </p:sp>
      <p:pic>
        <p:nvPicPr>
          <p:cNvPr id="4" name="Content Placeholder 3">
            <a:extLst>
              <a:ext uri="{FF2B5EF4-FFF2-40B4-BE49-F238E27FC236}">
                <a16:creationId xmlns:a16="http://schemas.microsoft.com/office/drawing/2014/main" xmlns="" id="{BE0FDFCD-E420-9A4D-97C1-E68C24454716}"/>
              </a:ext>
            </a:extLst>
          </p:cNvPr>
          <p:cNvPicPr>
            <a:picLocks noGrp="1" noChangeAspect="1"/>
          </p:cNvPicPr>
          <p:nvPr>
            <p:ph idx="1"/>
          </p:nvPr>
        </p:nvPicPr>
        <p:blipFill>
          <a:blip r:embed="rId2"/>
          <a:stretch>
            <a:fillRect/>
          </a:stretch>
        </p:blipFill>
        <p:spPr>
          <a:xfrm>
            <a:off x="762000" y="2011949"/>
            <a:ext cx="7772400" cy="3900901"/>
          </a:xfrm>
          <a:prstGeom prst="rect">
            <a:avLst/>
          </a:prstGeom>
        </p:spPr>
      </p:pic>
      <p:sp>
        <p:nvSpPr>
          <p:cNvPr id="5" name="Rectangle 4">
            <a:extLst>
              <a:ext uri="{FF2B5EF4-FFF2-40B4-BE49-F238E27FC236}">
                <a16:creationId xmlns:a16="http://schemas.microsoft.com/office/drawing/2014/main" xmlns="" id="{4A1BF5A1-7223-704D-89FB-995564DD997B}"/>
              </a:ext>
            </a:extLst>
          </p:cNvPr>
          <p:cNvSpPr/>
          <p:nvPr/>
        </p:nvSpPr>
        <p:spPr>
          <a:xfrm>
            <a:off x="4191000" y="6476999"/>
            <a:ext cx="4572000" cy="276999"/>
          </a:xfrm>
          <a:prstGeom prst="rect">
            <a:avLst/>
          </a:prstGeom>
        </p:spPr>
        <p:txBody>
          <a:bodyPr>
            <a:spAutoFit/>
          </a:bodyPr>
          <a:lstStyle/>
          <a:p>
            <a:r>
              <a:rPr lang="en-US" sz="1200" dirty="0"/>
              <a:t>https://</a:t>
            </a:r>
            <a:r>
              <a:rPr lang="en-US" sz="1200" dirty="0" err="1"/>
              <a:t>www.turnitin.com</a:t>
            </a:r>
            <a:r>
              <a:rPr lang="en-US" sz="1200" dirty="0"/>
              <a:t>/infographics/the-plagiarism-spectrum</a:t>
            </a:r>
          </a:p>
        </p:txBody>
      </p:sp>
    </p:spTree>
    <p:extLst>
      <p:ext uri="{BB962C8B-B14F-4D97-AF65-F5344CB8AC3E}">
        <p14:creationId xmlns:p14="http://schemas.microsoft.com/office/powerpoint/2010/main" val="2254085933"/>
      </p:ext>
    </p:extLst>
  </p:cSld>
  <p:clrMapOvr>
    <a:masterClrMapping/>
  </p:clrMapOvr>
</p:sld>
</file>

<file path=ppt/theme/theme1.xml><?xml version="1.0" encoding="utf-8"?>
<a:theme xmlns:a="http://schemas.openxmlformats.org/drawingml/2006/main" name="OSU ECE new logo">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OSU ECE new logo</Template>
  <TotalTime>83</TotalTime>
  <Pages>14</Pages>
  <Words>1362</Words>
  <Application>Microsoft Office PowerPoint</Application>
  <PresentationFormat>On-screen Show (4:3)</PresentationFormat>
  <Paragraphs>122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Helvetica</vt:lpstr>
      <vt:lpstr>Monotype Sorts</vt:lpstr>
      <vt:lpstr>Times New Roman</vt:lpstr>
      <vt:lpstr>OSU ECE new logo</vt:lpstr>
      <vt:lpstr>ACADEMIC MISCONDUCT</vt:lpstr>
      <vt:lpstr>Don’t do it!</vt:lpstr>
      <vt:lpstr>I sit on the committee…</vt:lpstr>
      <vt:lpstr>Examples of violations</vt:lpstr>
      <vt:lpstr>Another violation</vt:lpstr>
      <vt:lpstr>Another kind of violation</vt:lpstr>
      <vt:lpstr>Another kind of violation</vt:lpstr>
      <vt:lpstr>Submission of work not performed in a course</vt:lpstr>
      <vt:lpstr>Plagiarism</vt:lpstr>
      <vt:lpstr>Do not even plagiarize yourself</vt:lpstr>
      <vt:lpstr>Plagarism</vt:lpstr>
      <vt:lpstr>Turnitin (for example)</vt:lpstr>
      <vt:lpstr>False!</vt:lpstr>
      <vt:lpstr>Examples</vt:lpstr>
      <vt:lpstr>Other violations</vt:lpstr>
      <vt:lpstr>Other violations</vt:lpstr>
      <vt:lpstr>Homework sites</vt:lpstr>
      <vt:lpstr>Uploading material to homework sites</vt:lpstr>
      <vt:lpstr>Why do people cheat?</vt:lpstr>
      <vt:lpstr>“Bob” has a minor academic misconduct violation</vt:lpstr>
      <vt:lpstr>So Bob asks Prof Y</vt:lpstr>
      <vt:lpstr>What happens if you are suspected</vt:lpstr>
      <vt:lpstr>Once reported</vt:lpstr>
      <vt:lpstr>What can happen if you’re found in violation</vt:lpstr>
      <vt:lpstr>Final comment</vt:lpstr>
      <vt:lpstr>And that’s why your degree means something!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MISCONDUCT</dc:title>
  <dc:subject/>
  <dc:creator>Betty Lise Anderson</dc:creator>
  <cp:keywords/>
  <dc:description/>
  <cp:lastModifiedBy>Toothman, Patricia K.</cp:lastModifiedBy>
  <cp:revision>22</cp:revision>
  <cp:lastPrinted>1998-08-19T12:26:39Z</cp:lastPrinted>
  <dcterms:created xsi:type="dcterms:W3CDTF">2018-08-07T18:26:14Z</dcterms:created>
  <dcterms:modified xsi:type="dcterms:W3CDTF">2018-08-21T13:19:12Z</dcterms:modified>
</cp:coreProperties>
</file>